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83" r:id="rId3"/>
    <p:sldId id="257" r:id="rId4"/>
    <p:sldId id="258" r:id="rId5"/>
    <p:sldId id="279" r:id="rId6"/>
    <p:sldId id="281" r:id="rId7"/>
    <p:sldId id="261" r:id="rId8"/>
    <p:sldId id="275" r:id="rId9"/>
    <p:sldId id="270" r:id="rId10"/>
    <p:sldId id="276" r:id="rId11"/>
    <p:sldId id="274" r:id="rId12"/>
    <p:sldId id="282" r:id="rId13"/>
  </p:sldIdLst>
  <p:sldSz cx="12192000" cy="6858000"/>
  <p:notesSz cx="7104063" cy="10234613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08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C0861-C3ED-4995-A915-B96ED578BF0A}" type="datetimeFigureOut">
              <a:rPr lang="hr-HR" smtClean="0"/>
              <a:t>11.3.2020.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B0C29-9FA4-426B-9F06-89D0F551629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97007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C0861-C3ED-4995-A915-B96ED578BF0A}" type="datetimeFigureOut">
              <a:rPr lang="hr-HR" smtClean="0"/>
              <a:t>11.3.2020.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B0C29-9FA4-426B-9F06-89D0F551629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30427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C0861-C3ED-4995-A915-B96ED578BF0A}" type="datetimeFigureOut">
              <a:rPr lang="hr-HR" smtClean="0"/>
              <a:t>11.3.2020.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B0C29-9FA4-426B-9F06-89D0F551629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81703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C0861-C3ED-4995-A915-B96ED578BF0A}" type="datetimeFigureOut">
              <a:rPr lang="hr-HR" smtClean="0"/>
              <a:t>11.3.2020.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B0C29-9FA4-426B-9F06-89D0F551629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88180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C0861-C3ED-4995-A915-B96ED578BF0A}" type="datetimeFigureOut">
              <a:rPr lang="hr-HR" smtClean="0"/>
              <a:t>11.3.2020.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B0C29-9FA4-426B-9F06-89D0F551629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94136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C0861-C3ED-4995-A915-B96ED578BF0A}" type="datetimeFigureOut">
              <a:rPr lang="hr-HR" smtClean="0"/>
              <a:t>11.3.2020.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B0C29-9FA4-426B-9F06-89D0F551629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28576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C0861-C3ED-4995-A915-B96ED578BF0A}" type="datetimeFigureOut">
              <a:rPr lang="hr-HR" smtClean="0"/>
              <a:t>11.3.2020.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B0C29-9FA4-426B-9F06-89D0F551629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40736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C0861-C3ED-4995-A915-B96ED578BF0A}" type="datetimeFigureOut">
              <a:rPr lang="hr-HR" smtClean="0"/>
              <a:t>11.3.2020.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B0C29-9FA4-426B-9F06-89D0F551629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73574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B0C29-9FA4-426B-9F06-89D0F5516297}" type="slidenum">
              <a:rPr lang="hr-HR" smtClean="0"/>
              <a:t>‹#›</a:t>
            </a:fld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C0861-C3ED-4995-A915-B96ED578BF0A}" type="datetimeFigureOut">
              <a:rPr lang="hr-HR" smtClean="0"/>
              <a:t>11.3.2020.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0654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C0861-C3ED-4995-A915-B96ED578BF0A}" type="datetimeFigureOut">
              <a:rPr lang="hr-HR" smtClean="0"/>
              <a:t>11.3.2020.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B0C29-9FA4-426B-9F06-89D0F551629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49745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C0861-C3ED-4995-A915-B96ED578BF0A}" type="datetimeFigureOut">
              <a:rPr lang="hr-HR" smtClean="0"/>
              <a:t>11.3.2020.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B0C29-9FA4-426B-9F06-89D0F5516297}" type="slidenum">
              <a:rPr lang="hr-HR" smtClean="0"/>
              <a:t>‹#›</a:t>
            </a:fld>
            <a:endParaRPr lang="hr-H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6226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C0861-C3ED-4995-A915-B96ED578BF0A}" type="datetimeFigureOut">
              <a:rPr lang="hr-HR" smtClean="0"/>
              <a:t>11.3.2020.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B0C29-9FA4-426B-9F06-89D0F551629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03094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C0861-C3ED-4995-A915-B96ED578BF0A}" type="datetimeFigureOut">
              <a:rPr lang="hr-HR" smtClean="0"/>
              <a:t>11.3.2020.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B0C29-9FA4-426B-9F06-89D0F5516297}" type="slidenum">
              <a:rPr lang="hr-HR" smtClean="0"/>
              <a:t>‹#›</a:t>
            </a:fld>
            <a:endParaRPr lang="hr-H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9789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C0861-C3ED-4995-A915-B96ED578BF0A}" type="datetimeFigureOut">
              <a:rPr lang="hr-HR" smtClean="0"/>
              <a:t>11.3.2020.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B0C29-9FA4-426B-9F06-89D0F551629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7387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C0861-C3ED-4995-A915-B96ED578BF0A}" type="datetimeFigureOut">
              <a:rPr lang="hr-HR" smtClean="0"/>
              <a:t>11.3.2020.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B0C29-9FA4-426B-9F06-89D0F551629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29817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C0861-C3ED-4995-A915-B96ED578BF0A}" type="datetimeFigureOut">
              <a:rPr lang="hr-HR" smtClean="0"/>
              <a:t>11.3.2020.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B0C29-9FA4-426B-9F06-89D0F551629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42017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C0861-C3ED-4995-A915-B96ED578BF0A}" type="datetimeFigureOut">
              <a:rPr lang="hr-HR" smtClean="0"/>
              <a:t>11.3.2020.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9DB0C29-9FA4-426B-9F06-89D0F551629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2401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jpg"/><Relationship Id="rId18" Type="http://schemas.openxmlformats.org/officeDocument/2006/relationships/image" Target="../media/image28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7.png"/><Relationship Id="rId2" Type="http://schemas.openxmlformats.org/officeDocument/2006/relationships/image" Target="../media/image13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4.png"/><Relationship Id="rId10" Type="http://schemas.openxmlformats.org/officeDocument/2006/relationships/image" Target="../media/image21.jp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4.png"/><Relationship Id="rId4" Type="http://schemas.openxmlformats.org/officeDocument/2006/relationships/image" Target="../media/image26.png"/><Relationship Id="rId9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drustvo@drustvosportasaveterana.hr" TargetMode="External"/><Relationship Id="rId2" Type="http://schemas.openxmlformats.org/officeDocument/2006/relationships/hyperlink" Target="http://www.drustvosportasaveterana.hr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872027" y="1257120"/>
            <a:ext cx="9144000" cy="4144853"/>
          </a:xfrm>
        </p:spPr>
        <p:txBody>
          <a:bodyPr/>
          <a:lstStyle/>
          <a:p>
            <a:pPr algn="ctr"/>
            <a:r>
              <a:rPr lang="hr-HR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hr-HR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hr-HR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hr-HR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hr-HR" sz="4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DRUŠTVO SPORTAŠA VETERANA I REKREATIVACA </a:t>
            </a:r>
            <a:br>
              <a:rPr lang="hr-HR" sz="4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hr-HR" sz="4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(DSVR)</a:t>
            </a:r>
            <a:br>
              <a:rPr lang="hr-HR" sz="4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hr-HR" sz="4000" b="1" i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KICK OFF MEETING</a:t>
            </a:r>
            <a:br>
              <a:rPr lang="hr-HR" sz="4000" b="1" i="1" dirty="0" smtClean="0">
                <a:solidFill>
                  <a:srgbClr val="C00000"/>
                </a:solidFill>
                <a:latin typeface="Calibri" panose="020F0502020204030204" pitchFamily="34" charset="0"/>
              </a:rPr>
            </a:br>
            <a:r>
              <a:rPr lang="hr-HR" sz="4000" b="1" i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ACTIVE IN SPORT AGAIN!</a:t>
            </a:r>
            <a:br>
              <a:rPr lang="hr-HR" sz="4000" b="1" i="1" dirty="0" smtClean="0">
                <a:solidFill>
                  <a:srgbClr val="C00000"/>
                </a:solidFill>
                <a:latin typeface="Calibri" panose="020F0502020204030204" pitchFamily="34" charset="0"/>
              </a:rPr>
            </a:br>
            <a:endParaRPr lang="hr-HR" sz="4000" b="1" i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Podnaslov 2"/>
          <p:cNvSpPr>
            <a:spLocks noGrp="1"/>
          </p:cNvSpPr>
          <p:nvPr>
            <p:ph type="subTitle" idx="1"/>
          </p:nvPr>
        </p:nvSpPr>
        <p:spPr>
          <a:xfrm>
            <a:off x="255409" y="6075253"/>
            <a:ext cx="10081146" cy="670559"/>
          </a:xfrm>
        </p:spPr>
        <p:txBody>
          <a:bodyPr>
            <a:normAutofit fontScale="25000" lnSpcReduction="20000"/>
          </a:bodyPr>
          <a:lstStyle/>
          <a:p>
            <a:endParaRPr lang="hr-HR" dirty="0" smtClean="0"/>
          </a:p>
          <a:p>
            <a:pPr algn="l"/>
            <a:endParaRPr lang="hr-HR" sz="2400" dirty="0">
              <a:latin typeface="Calibri" panose="020F0502020204030204" pitchFamily="34" charset="0"/>
            </a:endParaRPr>
          </a:p>
          <a:p>
            <a:pPr algn="ctr"/>
            <a:r>
              <a:rPr lang="hr-HR" sz="48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Zagreb, 09.03.2020.</a:t>
            </a:r>
          </a:p>
          <a:p>
            <a:pPr algn="ctr"/>
            <a:endParaRPr lang="hr-HR" sz="6500" b="1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algn="ctr"/>
            <a:endParaRPr lang="hr-HR" sz="3600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algn="ctr"/>
            <a:endParaRPr lang="hr-HR" sz="2300" b="1" dirty="0" smtClean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endParaRPr lang="hr-HR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hr-HR" dirty="0"/>
          </a:p>
          <a:p>
            <a:endParaRPr lang="hr-HR" dirty="0" smtClean="0"/>
          </a:p>
          <a:p>
            <a:endParaRPr lang="hr-HR" dirty="0"/>
          </a:p>
          <a:p>
            <a:endParaRPr lang="hr-HR" dirty="0" smtClean="0"/>
          </a:p>
          <a:p>
            <a:pPr algn="ctr"/>
            <a:endParaRPr lang="hr-HR" dirty="0" smtClean="0"/>
          </a:p>
        </p:txBody>
      </p:sp>
      <p:pic>
        <p:nvPicPr>
          <p:cNvPr id="11" name="Slika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362" y="149225"/>
            <a:ext cx="5760720" cy="1266190"/>
          </a:xfrm>
          <a:prstGeom prst="rect">
            <a:avLst/>
          </a:prstGeom>
        </p:spPr>
      </p:pic>
      <p:pic>
        <p:nvPicPr>
          <p:cNvPr id="12" name="Slika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612" y="4995753"/>
            <a:ext cx="1144270" cy="1079500"/>
          </a:xfrm>
          <a:prstGeom prst="rect">
            <a:avLst/>
          </a:prstGeom>
        </p:spPr>
      </p:pic>
      <p:pic>
        <p:nvPicPr>
          <p:cNvPr id="13" name="Slika 1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110" y="5043018"/>
            <a:ext cx="1079500" cy="1079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Slika 1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117" y="4983896"/>
            <a:ext cx="1217930" cy="1079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4107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819775" y="2420983"/>
            <a:ext cx="9144000" cy="2771262"/>
          </a:xfrm>
        </p:spPr>
        <p:txBody>
          <a:bodyPr/>
          <a:lstStyle/>
          <a:p>
            <a:pPr algn="ctr"/>
            <a:r>
              <a:rPr lang="hr-HR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hr-HR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hr-HR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hr-HR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hr-HR" sz="48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DRUŠTVO SPORTAŠA VETERANA I REKREATIVACA </a:t>
            </a:r>
            <a:br>
              <a:rPr lang="hr-HR" sz="48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hr-HR" sz="48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(DSVR)</a:t>
            </a:r>
            <a:br>
              <a:rPr lang="hr-HR" sz="48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</a:br>
            <a:endParaRPr lang="hr-HR" sz="48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809" y="301359"/>
            <a:ext cx="1525870" cy="1440000"/>
          </a:xfrm>
          <a:prstGeom prst="rect">
            <a:avLst/>
          </a:prstGeom>
        </p:spPr>
      </p:pic>
      <p:sp>
        <p:nvSpPr>
          <p:cNvPr id="9" name="Podnaslov 2"/>
          <p:cNvSpPr>
            <a:spLocks noGrp="1"/>
          </p:cNvSpPr>
          <p:nvPr>
            <p:ph type="subTitle" idx="1"/>
          </p:nvPr>
        </p:nvSpPr>
        <p:spPr>
          <a:xfrm>
            <a:off x="351202" y="3280144"/>
            <a:ext cx="10081146" cy="3311725"/>
          </a:xfrm>
        </p:spPr>
        <p:txBody>
          <a:bodyPr>
            <a:normAutofit/>
          </a:bodyPr>
          <a:lstStyle/>
          <a:p>
            <a:endParaRPr lang="hr-HR" dirty="0" smtClean="0"/>
          </a:p>
          <a:p>
            <a:endParaRPr lang="hr-HR" dirty="0" smtClean="0"/>
          </a:p>
          <a:p>
            <a:pPr algn="l"/>
            <a:endParaRPr lang="hr-HR" sz="2400" dirty="0">
              <a:latin typeface="Calibri" panose="020F0502020204030204" pitchFamily="34" charset="0"/>
            </a:endParaRPr>
          </a:p>
          <a:p>
            <a:pPr algn="ctr"/>
            <a:endParaRPr lang="hr-HR" sz="6500" b="1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algn="ctr"/>
            <a:endParaRPr lang="hr-HR" sz="3600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algn="ctr"/>
            <a:endParaRPr lang="hr-HR" sz="2300" b="1" dirty="0" smtClean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endParaRPr lang="hr-HR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hr-HR" dirty="0"/>
          </a:p>
          <a:p>
            <a:endParaRPr lang="hr-HR" dirty="0" smtClean="0"/>
          </a:p>
          <a:p>
            <a:endParaRPr lang="hr-HR" dirty="0"/>
          </a:p>
          <a:p>
            <a:endParaRPr lang="hr-HR" dirty="0" smtClean="0"/>
          </a:p>
          <a:p>
            <a:pPr algn="ctr"/>
            <a:endParaRPr lang="hr-HR" dirty="0" smtClean="0"/>
          </a:p>
        </p:txBody>
      </p:sp>
    </p:spTree>
    <p:extLst>
      <p:ext uri="{BB962C8B-B14F-4D97-AF65-F5344CB8AC3E}">
        <p14:creationId xmlns:p14="http://schemas.microsoft.com/office/powerpoint/2010/main" val="295913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65264" y="160461"/>
            <a:ext cx="8596668" cy="641444"/>
          </a:xfrm>
        </p:spPr>
        <p:txBody>
          <a:bodyPr>
            <a:noAutofit/>
          </a:bodyPr>
          <a:lstStyle/>
          <a:p>
            <a:pPr algn="ctr"/>
            <a:r>
              <a:rPr lang="hr-HR" sz="4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DSVR</a:t>
            </a:r>
            <a:endParaRPr lang="hr-HR" sz="44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33819" y="911359"/>
            <a:ext cx="9679171" cy="5448498"/>
          </a:xfrm>
        </p:spPr>
        <p:txBody>
          <a:bodyPr>
            <a:noAutofit/>
          </a:bodyPr>
          <a:lstStyle/>
          <a:p>
            <a:pPr lvl="0" algn="just">
              <a:buFont typeface="Wingdings" panose="05000000000000000000" pitchFamily="2" charset="2"/>
              <a:buChar char="Ø"/>
            </a:pP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DSVR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Association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was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established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in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2010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because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quality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implementation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projects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programs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in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field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sports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system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in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cooperation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with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healthcare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culture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economy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based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on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countless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experiences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prominent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members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of DSVR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a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member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umbrella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sports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organization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in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City of Zagreb - Zagreb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Sports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Association</a:t>
            </a:r>
            <a:endParaRPr lang="hr-HR" sz="22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DSVR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founder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Society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Foundation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Veterans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Recreational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Athletes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–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its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emphasis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on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health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care of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athletes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in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need</a:t>
            </a:r>
            <a:endParaRPr lang="hr-HR" sz="22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It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counts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approximately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200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member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(top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athletes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recreationalists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)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Top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athletes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-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Sports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ambassadors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Republic of Croatia - OLYMPIC, WORLD AND EUROPEAN WINNERS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from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around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40 sport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disciplines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with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over</a:t>
            </a:r>
            <a:r>
              <a:rPr lang="hr-HR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300 </a:t>
            </a:r>
            <a:r>
              <a:rPr lang="hr-HR" sz="22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medals</a:t>
            </a:r>
            <a:endParaRPr lang="hr-HR" sz="22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22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The </a:t>
            </a:r>
            <a:r>
              <a:rPr lang="en-GB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emphasis of all DSVR activities is raising awareness of the importance of sports activities for children and youth in order to improve their social, physical and health </a:t>
            </a:r>
            <a:r>
              <a:rPr lang="en-GB" sz="22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status</a:t>
            </a:r>
            <a:endParaRPr lang="hr-HR" sz="22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3633" y="1634784"/>
            <a:ext cx="1179243" cy="14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0019" y="3635608"/>
            <a:ext cx="1142857" cy="14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13" y="146473"/>
            <a:ext cx="572201" cy="5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1277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23824" y="259308"/>
            <a:ext cx="8596668" cy="1050878"/>
          </a:xfrm>
        </p:spPr>
        <p:txBody>
          <a:bodyPr>
            <a:normAutofit/>
          </a:bodyPr>
          <a:lstStyle/>
          <a:p>
            <a:pPr algn="ctr"/>
            <a:r>
              <a:rPr lang="hr-HR" sz="4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OBJECTIVES OF DSVR</a:t>
            </a:r>
            <a:endParaRPr lang="hr-HR" sz="44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05365" y="1196974"/>
            <a:ext cx="9197413" cy="4935893"/>
          </a:xfrm>
        </p:spPr>
        <p:txBody>
          <a:bodyPr>
            <a:noAutofit/>
          </a:bodyPr>
          <a:lstStyle/>
          <a:p>
            <a:pPr lvl="0" algn="just">
              <a:buFont typeface="Wingdings" panose="05000000000000000000" pitchFamily="2" charset="2"/>
              <a:buChar char="Ø"/>
            </a:pP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Expanding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awareness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importance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necessity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doing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sport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recreational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activities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throughout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entire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course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life</a:t>
            </a:r>
            <a:endParaRPr lang="hr-HR" sz="2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Promotion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educational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functions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sports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sporting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behavior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(</a:t>
            </a:r>
            <a:r>
              <a:rPr lang="hr-HR" sz="2400" i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sportsmanship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)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Expending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Olympic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values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ideals</a:t>
            </a:r>
            <a:endParaRPr lang="hr-HR" sz="2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Development of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sports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ethics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, fair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play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humanity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solidarity</a:t>
            </a:r>
            <a:endParaRPr lang="hr-HR" sz="2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To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impact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on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inclusion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of as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many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women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as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possible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in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sports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sporting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activities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management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positions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in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sports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system (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administrative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boards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coaches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coordinators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organizers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etc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.)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regardless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social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status,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racial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religious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cultural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affiliation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...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Caring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for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athletes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in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need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after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their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top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sports</a:t>
            </a:r>
            <a:r>
              <a:rPr lang="hr-HR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career</a:t>
            </a:r>
            <a:endParaRPr lang="hr-HR" sz="2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0" indent="0" algn="just" fontAlgn="base">
              <a:buNone/>
            </a:pPr>
            <a:endParaRPr lang="hr-HR" sz="24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778" y="2452957"/>
            <a:ext cx="2596721" cy="172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13" y="146473"/>
            <a:ext cx="572201" cy="5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1622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59221" y="159224"/>
            <a:ext cx="8596668" cy="809767"/>
          </a:xfrm>
        </p:spPr>
        <p:txBody>
          <a:bodyPr>
            <a:noAutofit/>
          </a:bodyPr>
          <a:lstStyle/>
          <a:p>
            <a:pPr algn="ctr"/>
            <a:r>
              <a:rPr lang="hr-HR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OBJECTIVES </a:t>
            </a:r>
            <a:r>
              <a:rPr lang="hr-HR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OF INCLUSION </a:t>
            </a:r>
            <a:r>
              <a:rPr lang="hr-HR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IN </a:t>
            </a:r>
            <a:r>
              <a:rPr lang="hr-HR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SPORT - SPORTS </a:t>
            </a:r>
            <a:r>
              <a:rPr lang="hr-HR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ACTIVITIES - RESULTS</a:t>
            </a:r>
            <a:endParaRPr lang="hr-HR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759221" y="1536176"/>
            <a:ext cx="8248301" cy="5036023"/>
          </a:xfrm>
        </p:spPr>
        <p:txBody>
          <a:bodyPr>
            <a:normAutofit/>
          </a:bodyPr>
          <a:lstStyle/>
          <a:p>
            <a:pPr lvl="0" algn="just">
              <a:buFont typeface="Wingdings" panose="05000000000000000000" pitchFamily="2" charset="2"/>
              <a:buChar char="q"/>
            </a:pP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Improving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health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status </a:t>
            </a:r>
            <a:r>
              <a:rPr lang="hr-HR" sz="2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 </a:t>
            </a:r>
            <a:r>
              <a:rPr lang="hr-HR" sz="26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population</a:t>
            </a:r>
            <a:r>
              <a:rPr lang="hr-HR" sz="2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from</a:t>
            </a:r>
            <a:r>
              <a:rPr lang="hr-HR" sz="2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youngest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age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Development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of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socialization</a:t>
            </a:r>
            <a:endParaRPr lang="hr-HR" sz="2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Success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in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sports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segment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Equality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gender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equality</a:t>
            </a:r>
            <a:endParaRPr lang="hr-HR" sz="2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Helping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respecting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others</a:t>
            </a:r>
            <a:endParaRPr lang="hr-HR" sz="2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Promotion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of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moral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values</a:t>
            </a:r>
            <a:endParaRPr lang="hr-HR" sz="2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Building a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stable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person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through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sports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sports</a:t>
            </a:r>
            <a:r>
              <a:rPr lang="hr-HR" sz="2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activities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for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activities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later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in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life</a:t>
            </a:r>
            <a:endParaRPr lang="hr-HR" sz="2600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lvl="1" algn="just"/>
            <a:endParaRPr lang="hr-HR" sz="2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hr-HR" sz="2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874" y="2676835"/>
            <a:ext cx="3485297" cy="19517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13" y="146473"/>
            <a:ext cx="572201" cy="5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2350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40190" y="229614"/>
            <a:ext cx="8596668" cy="641444"/>
          </a:xfrm>
        </p:spPr>
        <p:txBody>
          <a:bodyPr>
            <a:noAutofit/>
          </a:bodyPr>
          <a:lstStyle/>
          <a:p>
            <a:pPr algn="ctr"/>
            <a:r>
              <a:rPr lang="hr-HR" sz="4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ACTIVITIES OF DSVR</a:t>
            </a:r>
            <a:endParaRPr lang="hr-HR" sz="44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91682" y="1052517"/>
            <a:ext cx="8201245" cy="5131558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GB" sz="22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Non-formal </a:t>
            </a:r>
            <a:r>
              <a:rPr lang="en-GB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education of its members and wider public about the importance of sport and recreational sport activities by organizing lectures, seminars, public forums etc.</a:t>
            </a:r>
            <a:endParaRPr lang="hr-HR" sz="22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22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Participation </a:t>
            </a:r>
            <a:r>
              <a:rPr lang="en-GB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at national and international conferences and recreational sport competitions for former athletes</a:t>
            </a:r>
            <a:endParaRPr lang="hr-HR" sz="22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22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Working </a:t>
            </a:r>
            <a:r>
              <a:rPr lang="en-GB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with fans/supporters from various sports and clubs in order to combat violence and tackle racism, discrimination and intolerance in sports and around (e.g. at sporting events)</a:t>
            </a:r>
            <a:endParaRPr lang="hr-HR" sz="22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22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Development </a:t>
            </a:r>
            <a:r>
              <a:rPr lang="en-GB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of sport and educational project</a:t>
            </a:r>
            <a:endParaRPr lang="hr-HR" sz="22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22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Organization </a:t>
            </a:r>
            <a:r>
              <a:rPr lang="en-GB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of sport camps and competitions</a:t>
            </a:r>
            <a:endParaRPr lang="hr-HR" sz="22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22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Actively </a:t>
            </a:r>
            <a:r>
              <a:rPr lang="en-GB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participating in policy making regarding health benefits for current and former athletes</a:t>
            </a:r>
            <a:endParaRPr lang="hr-HR" sz="22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22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Continuous </a:t>
            </a:r>
            <a:r>
              <a:rPr lang="en-GB" sz="22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cooperation with EU member states and other countries in order to promote sport for children and youth</a:t>
            </a:r>
            <a:endParaRPr lang="hr-HR" sz="22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hr-HR" sz="2200" dirty="0" smtClean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457200" lvl="1" indent="0" algn="just">
              <a:buNone/>
            </a:pPr>
            <a:endParaRPr lang="hr-HR" sz="22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915" y="2642799"/>
            <a:ext cx="3243495" cy="2160000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13" y="146473"/>
            <a:ext cx="572201" cy="5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0062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68150" y="363941"/>
            <a:ext cx="9130351" cy="809767"/>
          </a:xfrm>
        </p:spPr>
        <p:txBody>
          <a:bodyPr>
            <a:noAutofit/>
          </a:bodyPr>
          <a:lstStyle/>
          <a:p>
            <a:pPr algn="ctr"/>
            <a:r>
              <a:rPr lang="hr-HR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COOPERATION OF DSVR AND OTHER INSTITUTIONS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81064" y="1715356"/>
            <a:ext cx="4807370" cy="4383589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Zagreb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Sports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Association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endParaRPr lang="hr-HR" sz="2600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hr-HR" sz="2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Central 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State Office for Sport 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Croatian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Olympic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Committee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City Office for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Sports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Youth 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r-HR" sz="26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Faculty</a:t>
            </a:r>
            <a:r>
              <a:rPr lang="hr-HR" sz="2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of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Kinesiology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, University of </a:t>
            </a:r>
            <a:r>
              <a:rPr lang="hr-HR" sz="2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Zagreb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r-HR" sz="2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„Sport za sve”</a:t>
            </a:r>
            <a:endParaRPr lang="hr-HR" sz="2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endParaRPr lang="hr-HR" sz="2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4" name="Rezervirano mjesto sadržaja 2"/>
          <p:cNvSpPr>
            <a:spLocks noGrp="1"/>
          </p:cNvSpPr>
          <p:nvPr>
            <p:ph sz="half" idx="1"/>
          </p:nvPr>
        </p:nvSpPr>
        <p:spPr>
          <a:xfrm>
            <a:off x="5625737" y="1715356"/>
            <a:ext cx="5773783" cy="4383589"/>
          </a:xfrm>
        </p:spPr>
        <p:txBody>
          <a:bodyPr>
            <a:noAutofit/>
          </a:bodyPr>
          <a:lstStyle/>
          <a:p>
            <a:pPr lvl="0" algn="just">
              <a:buFont typeface="Wingdings" panose="05000000000000000000" pitchFamily="2" charset="2"/>
              <a:buChar char="Ø"/>
            </a:pPr>
            <a:r>
              <a:rPr lang="hr-HR" sz="2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National </a:t>
            </a:r>
            <a:r>
              <a:rPr lang="hr-HR" sz="26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local</a:t>
            </a:r>
            <a:r>
              <a:rPr lang="hr-HR" sz="2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sports</a:t>
            </a:r>
            <a:r>
              <a:rPr lang="hr-HR" sz="2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associations</a:t>
            </a:r>
            <a:endParaRPr lang="hr-HR" sz="2600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r-HR" sz="2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Croatian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Zagreb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Olympic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Clubs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CCPA -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Denmark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-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international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NGO </a:t>
            </a:r>
            <a:r>
              <a:rPr lang="hr-HR" sz="26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organization</a:t>
            </a:r>
            <a:endParaRPr lang="hr-HR" sz="2600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r-HR" sz="2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BSDA –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Bulgarian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sports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development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association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– </a:t>
            </a:r>
            <a:r>
              <a:rPr lang="hr-HR" sz="26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Erasmus</a:t>
            </a:r>
            <a:r>
              <a:rPr lang="hr-HR" sz="2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+ „AS-A”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r-HR" sz="26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SFoA</a:t>
            </a:r>
            <a:r>
              <a:rPr lang="hr-HR" sz="2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-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Sports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6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federation</a:t>
            </a:r>
            <a:r>
              <a:rPr lang="hr-H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hr-HR" sz="26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Ajdovščina</a:t>
            </a:r>
            <a:r>
              <a:rPr lang="hr-HR" sz="2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-       </a:t>
            </a:r>
            <a:r>
              <a:rPr lang="hr-HR" sz="26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Erasmus</a:t>
            </a:r>
            <a:r>
              <a:rPr lang="hr-HR" sz="26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+ „AS-A” </a:t>
            </a:r>
            <a:endParaRPr lang="hr-HR" sz="2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0" indent="0" algn="just">
              <a:buNone/>
            </a:pPr>
            <a:endParaRPr lang="hr-HR" sz="2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39" b="9867"/>
          <a:stretch/>
        </p:blipFill>
        <p:spPr>
          <a:xfrm>
            <a:off x="1797571" y="5447228"/>
            <a:ext cx="1610296" cy="1080000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050" y="5380593"/>
            <a:ext cx="1434461" cy="1080000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13" y="146473"/>
            <a:ext cx="572201" cy="5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3797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15900" y="292121"/>
            <a:ext cx="10284779" cy="2042931"/>
          </a:xfrm>
        </p:spPr>
        <p:txBody>
          <a:bodyPr>
            <a:normAutofit fontScale="90000"/>
          </a:bodyPr>
          <a:lstStyle/>
          <a:p>
            <a:pPr algn="ctr"/>
            <a:r>
              <a:rPr lang="hr-HR" sz="44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hr-HR" sz="4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hr-HR" sz="4400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hr-HR" sz="44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hr-HR" sz="44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hr-HR" sz="4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hr-HR" sz="4400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hr-HR" sz="44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hr-HR" sz="44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hr-HR" sz="4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hr-HR" sz="44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hr-HR" sz="4400" b="1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hr-HR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AutoShape 2" descr="Slikovni rezultat za središnji državni ured za šport - strateški dokumenti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10" name="Slika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708" y="1983780"/>
            <a:ext cx="1622951" cy="10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Slika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399" y="1967686"/>
            <a:ext cx="2029091" cy="10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Slika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258" y="1926835"/>
            <a:ext cx="1080000" cy="10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Slika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140" y="3635843"/>
            <a:ext cx="1080000" cy="10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Slika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72" y="1983780"/>
            <a:ext cx="880482" cy="1080000"/>
          </a:xfrm>
          <a:prstGeom prst="rect">
            <a:avLst/>
          </a:prstGeom>
        </p:spPr>
      </p:pic>
      <p:pic>
        <p:nvPicPr>
          <p:cNvPr id="16" name="Slika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72" y="3596665"/>
            <a:ext cx="1664752" cy="10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Slika 1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32"/>
          <a:stretch/>
        </p:blipFill>
        <p:spPr>
          <a:xfrm>
            <a:off x="2122636" y="1866872"/>
            <a:ext cx="2013994" cy="10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Slika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636" y="3635843"/>
            <a:ext cx="1080000" cy="1080000"/>
          </a:xfrm>
          <a:prstGeom prst="rect">
            <a:avLst/>
          </a:prstGeom>
        </p:spPr>
      </p:pic>
      <p:pic>
        <p:nvPicPr>
          <p:cNvPr id="20" name="Slika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500" y="3595284"/>
            <a:ext cx="936598" cy="10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Slika 20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1" r="72401" b="-1388"/>
          <a:stretch/>
        </p:blipFill>
        <p:spPr>
          <a:xfrm>
            <a:off x="898404" y="5257914"/>
            <a:ext cx="890858" cy="9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Slika 4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560"/>
          <a:stretch/>
        </p:blipFill>
        <p:spPr>
          <a:xfrm>
            <a:off x="6668273" y="3674413"/>
            <a:ext cx="1122983" cy="9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2" name="Naslov 1"/>
          <p:cNvSpPr txBox="1">
            <a:spLocks/>
          </p:cNvSpPr>
          <p:nvPr/>
        </p:nvSpPr>
        <p:spPr>
          <a:xfrm>
            <a:off x="1074113" y="336650"/>
            <a:ext cx="9130351" cy="8097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r-HR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COOPERATION OF DSVR AND OTHER INSTITUTIONS</a:t>
            </a:r>
            <a:endParaRPr lang="hr-HR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5" name="Slika 2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092" y="5201141"/>
            <a:ext cx="904018" cy="9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Slika 22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43" t="-1" b="2079"/>
          <a:stretch/>
        </p:blipFill>
        <p:spPr>
          <a:xfrm>
            <a:off x="4136630" y="5201141"/>
            <a:ext cx="1139540" cy="9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Slika 2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90" y="5201141"/>
            <a:ext cx="1015166" cy="9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" name="Slika 2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489" y="5170106"/>
            <a:ext cx="900000" cy="9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9122" y="5257914"/>
            <a:ext cx="1800000" cy="7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Slika 6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2051" r="-4838" b="14410"/>
          <a:stretch/>
        </p:blipFill>
        <p:spPr>
          <a:xfrm>
            <a:off x="4084391" y="3596665"/>
            <a:ext cx="1539671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1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6655" y="351473"/>
            <a:ext cx="11518710" cy="809767"/>
          </a:xfrm>
        </p:spPr>
        <p:txBody>
          <a:bodyPr>
            <a:noAutofit/>
          </a:bodyPr>
          <a:lstStyle/>
          <a:p>
            <a:pPr algn="ctr"/>
            <a:r>
              <a:rPr lang="hr-HR" sz="3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SPORTS ACTIVITIES IN ZAGREB, CROATIA</a:t>
            </a:r>
            <a:endParaRPr lang="hr-HR" sz="34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14383" y="1295968"/>
            <a:ext cx="9826388" cy="5036023"/>
          </a:xfrm>
        </p:spPr>
        <p:txBody>
          <a:bodyPr>
            <a:normAutofit/>
          </a:bodyPr>
          <a:lstStyle/>
          <a:p>
            <a:pPr lvl="0" algn="just">
              <a:buFont typeface="Wingdings" panose="05000000000000000000" pitchFamily="2" charset="2"/>
              <a:buChar char="Ø"/>
            </a:pPr>
            <a:r>
              <a:rPr lang="hr-HR" sz="2400" b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</a:t>
            </a:r>
            <a:r>
              <a:rPr lang="hr-HR" sz="2400" b="1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opulation</a:t>
            </a:r>
            <a:r>
              <a:rPr lang="hr-HR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(of </a:t>
            </a:r>
            <a:r>
              <a:rPr lang="hr-HR" sz="2400" b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all</a:t>
            </a:r>
            <a:r>
              <a:rPr lang="hr-HR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b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ages</a:t>
            </a:r>
            <a:r>
              <a:rPr lang="hr-HR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) are </a:t>
            </a:r>
            <a:r>
              <a:rPr lang="hr-HR" sz="2400" b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included</a:t>
            </a:r>
            <a:r>
              <a:rPr lang="hr-HR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b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in</a:t>
            </a:r>
            <a:r>
              <a:rPr lang="hr-HR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:</a:t>
            </a:r>
            <a:endParaRPr lang="hr-HR" sz="24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70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sports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800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sports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clubs</a:t>
            </a:r>
            <a:endParaRPr lang="hr-HR" sz="24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200 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sport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facilities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(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indoor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outdoor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activities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)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r-HR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Mode </a:t>
            </a:r>
            <a:r>
              <a:rPr lang="hr-HR" sz="2400" b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of</a:t>
            </a:r>
            <a:r>
              <a:rPr lang="hr-HR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b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inclusion</a:t>
            </a:r>
            <a:endParaRPr lang="hr-HR" sz="24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</a:t>
            </a:r>
            <a:r>
              <a:rPr lang="hr-HR" sz="24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ontinuous</a:t>
            </a: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informing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hr-HR" sz="24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girls</a:t>
            </a: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boys</a:t>
            </a: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from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1st grade of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elementary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school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Cooperation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of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sports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system (HOO,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national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local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sports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associations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)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educational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system of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Republic of Croatia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</a:t>
            </a:r>
            <a:r>
              <a:rPr lang="hr-HR" sz="24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ducational</a:t>
            </a: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panels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public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forums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intended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for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youngest</a:t>
            </a:r>
            <a:endParaRPr lang="hr-HR" sz="24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F</a:t>
            </a:r>
            <a:r>
              <a:rPr lang="hr-HR" sz="24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ellowship</a:t>
            </a: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of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former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top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athletes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with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girls</a:t>
            </a: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boys</a:t>
            </a: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of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youngest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age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through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school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club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sports</a:t>
            </a:r>
            <a:endParaRPr lang="hr-HR" sz="24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457200" lvl="1" indent="0" algn="just">
              <a:buNone/>
            </a:pPr>
            <a:endParaRPr lang="hr-HR" sz="2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9" name="Slik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13" y="146473"/>
            <a:ext cx="762935" cy="7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6471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339634" y="374176"/>
            <a:ext cx="9935723" cy="77506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hr-HR" b="1" dirty="0" smtClean="0">
                <a:solidFill>
                  <a:schemeClr val="tx2">
                    <a:lumMod val="75000"/>
                  </a:schemeClr>
                </a:solidFill>
              </a:rPr>
              <a:t>ERASMUS+ SPORT </a:t>
            </a:r>
            <a:br>
              <a:rPr lang="hr-HR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hr-HR" b="1" dirty="0" err="1" smtClean="0">
                <a:solidFill>
                  <a:schemeClr val="tx2">
                    <a:lumMod val="75000"/>
                  </a:schemeClr>
                </a:solidFill>
              </a:rPr>
              <a:t>Active</a:t>
            </a:r>
            <a:r>
              <a:rPr lang="hr-HR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hr-HR" b="1" dirty="0" err="1" smtClean="0">
                <a:solidFill>
                  <a:schemeClr val="tx2">
                    <a:lumMod val="75000"/>
                  </a:schemeClr>
                </a:solidFill>
              </a:rPr>
              <a:t>in</a:t>
            </a:r>
            <a:r>
              <a:rPr lang="hr-HR" b="1" dirty="0" smtClean="0">
                <a:solidFill>
                  <a:schemeClr val="tx2">
                    <a:lumMod val="75000"/>
                  </a:schemeClr>
                </a:solidFill>
              </a:rPr>
              <a:t> Sport </a:t>
            </a:r>
            <a:r>
              <a:rPr lang="hr-HR" b="1" dirty="0" err="1" smtClean="0">
                <a:solidFill>
                  <a:schemeClr val="tx2">
                    <a:lumMod val="75000"/>
                  </a:schemeClr>
                </a:solidFill>
              </a:rPr>
              <a:t>Again</a:t>
            </a:r>
            <a:r>
              <a:rPr lang="hr-HR" b="1" dirty="0" smtClean="0">
                <a:solidFill>
                  <a:schemeClr val="tx2">
                    <a:lumMod val="75000"/>
                  </a:schemeClr>
                </a:solidFill>
              </a:rPr>
              <a:t>!</a:t>
            </a:r>
            <a:r>
              <a:rPr lang="hr-HR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hr-HR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hr-HR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hr-HR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hr-H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Pravokutnik 3"/>
          <p:cNvSpPr/>
          <p:nvPr/>
        </p:nvSpPr>
        <p:spPr>
          <a:xfrm>
            <a:off x="474161" y="1365139"/>
            <a:ext cx="101328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hr-HR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AutoShape 4" descr="Slikovni rezultat za eu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sp>
        <p:nvSpPr>
          <p:cNvPr id="3" name="Pravokutnik 2"/>
          <p:cNvSpPr/>
          <p:nvPr/>
        </p:nvSpPr>
        <p:spPr>
          <a:xfrm>
            <a:off x="1058547" y="1365139"/>
            <a:ext cx="8154535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hr-HR" sz="2800" b="1" dirty="0" smtClean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COORDINATOR – LEAD PARTNER: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THE ASSOCIATION OF THE RETIRED ATHLETES AND RECREATIONISTS</a:t>
            </a: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ZAGREB, CROATIA (DSVR)</a:t>
            </a:r>
            <a:endParaRPr lang="hr-HR" sz="24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PARTNERS</a:t>
            </a: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ASOCIACIA </a:t>
            </a:r>
            <a:r>
              <a:rPr lang="pl-PL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RAZVITIE </a:t>
            </a:r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BULGARSKIASPORT, SOFIA, BULGARIA (BSDA)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SPORTNA </a:t>
            </a:r>
            <a:r>
              <a:rPr lang="pl-PL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ZVEZA </a:t>
            </a:r>
            <a:r>
              <a:rPr lang="pl-PL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AJDOVSCINA, AJDOVSCINA, SLOVENIA (SFoA)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GB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PROJECT MANAGEMENT – 18 MONTHS</a:t>
            </a:r>
            <a:r>
              <a:rPr lang="hr-HR" sz="24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(2020. – 2021.)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BUDGET:</a:t>
            </a:r>
            <a:r>
              <a:rPr lang="hr-HR" sz="24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53.250 EURA</a:t>
            </a:r>
          </a:p>
          <a:p>
            <a:pPr algn="ctr"/>
            <a:endParaRPr lang="hr-HR" sz="2200" b="1" dirty="0">
              <a:solidFill>
                <a:schemeClr val="accent1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pl-PL" sz="2200" b="1" dirty="0" smtClean="0">
              <a:solidFill>
                <a:schemeClr val="accent1">
                  <a:lumMod val="50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hr-HR" sz="2200" b="1" dirty="0" smtClean="0">
              <a:solidFill>
                <a:schemeClr val="accent1">
                  <a:lumMod val="50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hr-HR" sz="2200" b="1" dirty="0" smtClean="0">
              <a:solidFill>
                <a:schemeClr val="accent1">
                  <a:lumMod val="50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sz="2200" dirty="0">
              <a:latin typeface="+mj-lt"/>
              <a:cs typeface="Times New Roman" panose="02020603050405020304" pitchFamily="18" charset="0"/>
            </a:endParaRPr>
          </a:p>
          <a:p>
            <a:endParaRPr lang="hr-HR" sz="2200" dirty="0"/>
          </a:p>
        </p:txBody>
      </p:sp>
      <p:pic>
        <p:nvPicPr>
          <p:cNvPr id="9" name="Slika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3" b="8634"/>
          <a:stretch/>
        </p:blipFill>
        <p:spPr>
          <a:xfrm>
            <a:off x="215900" y="203297"/>
            <a:ext cx="3439133" cy="9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927" y="5712209"/>
            <a:ext cx="762935" cy="7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Slika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816" y="5680345"/>
            <a:ext cx="792000" cy="79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Slika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209" y="5645822"/>
            <a:ext cx="812133" cy="7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475" y="5646276"/>
            <a:ext cx="723214" cy="7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Slika 10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7" t="104" r="83793" b="56690"/>
          <a:stretch/>
        </p:blipFill>
        <p:spPr bwMode="auto">
          <a:xfrm>
            <a:off x="6370084" y="5611299"/>
            <a:ext cx="822229" cy="7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Slika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811" y="5645822"/>
            <a:ext cx="1800000" cy="7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659" y="5646276"/>
            <a:ext cx="61884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49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/>
        </p:nvSpPr>
        <p:spPr>
          <a:xfrm>
            <a:off x="689781" y="1255595"/>
            <a:ext cx="9292887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sz="6000" b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</a:t>
            </a:r>
            <a:r>
              <a:rPr lang="hr-HR" sz="6000" b="1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hank</a:t>
            </a:r>
            <a:r>
              <a:rPr lang="hr-HR" sz="6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r-HR" sz="6000" b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you</a:t>
            </a:r>
            <a:r>
              <a:rPr lang="hr-HR" sz="6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for </a:t>
            </a:r>
            <a:r>
              <a:rPr lang="hr-HR" sz="6000" b="1" dirty="0" err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attention</a:t>
            </a:r>
            <a:r>
              <a:rPr lang="hr-HR" sz="6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!</a:t>
            </a:r>
            <a:endParaRPr lang="hr-HR" sz="6000" b="1" i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ctr"/>
            <a:endParaRPr lang="hr-HR" sz="1600" b="1" i="1" dirty="0" smtClean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ctr"/>
            <a:r>
              <a:rPr lang="hr-HR" sz="3600" b="1" i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hlinkClick r:id="rId2"/>
              </a:rPr>
              <a:t>www.drustvosportasaveterana.hr</a:t>
            </a:r>
            <a:endParaRPr lang="hr-HR" sz="3600" b="1" i="1" dirty="0" smtClean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ctr"/>
            <a:r>
              <a:rPr lang="hr-HR" sz="3600" b="1" i="1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hlinkClick r:id="rId3"/>
              </a:rPr>
              <a:t>E:drustvo@drustvosportasaveterana.hr</a:t>
            </a:r>
            <a:endParaRPr lang="hr-HR" sz="3600" b="1" i="1" dirty="0" smtClean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hr-HR" sz="3200" i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hr-HR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hr-HR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9" name="Slika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81" y="289543"/>
            <a:ext cx="1023660" cy="966052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431" y="3908854"/>
            <a:ext cx="4534263" cy="21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6998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78" y="772569"/>
            <a:ext cx="9717334" cy="5774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Pravokutnik 6"/>
          <p:cNvSpPr/>
          <p:nvPr/>
        </p:nvSpPr>
        <p:spPr>
          <a:xfrm>
            <a:off x="689781" y="1255595"/>
            <a:ext cx="929288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sz="5000" b="1" i="1" dirty="0" smtClean="0">
                <a:solidFill>
                  <a:schemeClr val="tx2">
                    <a:lumMod val="75000"/>
                  </a:schemeClr>
                </a:solidFill>
              </a:rPr>
              <a:t>Dobrodošli u Zagreb!</a:t>
            </a:r>
          </a:p>
          <a:p>
            <a:pPr algn="ctr"/>
            <a:endParaRPr lang="hr-HR" sz="20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hr-HR" sz="5000" b="1" i="1" dirty="0" err="1" smtClean="0">
                <a:solidFill>
                  <a:schemeClr val="tx2">
                    <a:lumMod val="75000"/>
                  </a:schemeClr>
                </a:solidFill>
              </a:rPr>
              <a:t>Welcome</a:t>
            </a:r>
            <a:r>
              <a:rPr lang="hr-HR" sz="5000" b="1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hr-HR" sz="5000" b="1" i="1" dirty="0">
                <a:solidFill>
                  <a:schemeClr val="tx2">
                    <a:lumMod val="75000"/>
                  </a:schemeClr>
                </a:solidFill>
              </a:rPr>
              <a:t>to </a:t>
            </a:r>
            <a:r>
              <a:rPr lang="hr-HR" sz="5000" b="1" i="1" dirty="0" smtClean="0">
                <a:solidFill>
                  <a:schemeClr val="tx2">
                    <a:lumMod val="75000"/>
                  </a:schemeClr>
                </a:solidFill>
              </a:rPr>
              <a:t>Zagreb!</a:t>
            </a:r>
          </a:p>
          <a:p>
            <a:pPr algn="ctr"/>
            <a:endParaRPr lang="hr-HR" sz="20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bg-BG" sz="5000" b="1" i="1" dirty="0" smtClean="0">
                <a:solidFill>
                  <a:schemeClr val="tx2">
                    <a:lumMod val="75000"/>
                  </a:schemeClr>
                </a:solidFill>
              </a:rPr>
              <a:t>Добре </a:t>
            </a:r>
            <a:r>
              <a:rPr lang="bg-BG" sz="5000" b="1" i="1" dirty="0">
                <a:solidFill>
                  <a:schemeClr val="tx2">
                    <a:lumMod val="75000"/>
                  </a:schemeClr>
                </a:solidFill>
              </a:rPr>
              <a:t>дошли в </a:t>
            </a:r>
            <a:r>
              <a:rPr lang="bg-BG" sz="5000" b="1" i="1" dirty="0" smtClean="0">
                <a:solidFill>
                  <a:schemeClr val="tx2">
                    <a:lumMod val="75000"/>
                  </a:schemeClr>
                </a:solidFill>
              </a:rPr>
              <a:t>Загреб</a:t>
            </a:r>
            <a:r>
              <a:rPr lang="hr-HR" sz="5000" b="1" i="1" dirty="0" smtClean="0">
                <a:solidFill>
                  <a:schemeClr val="tx2">
                    <a:lumMod val="75000"/>
                  </a:schemeClr>
                </a:solidFill>
              </a:rPr>
              <a:t>!</a:t>
            </a:r>
            <a:endParaRPr lang="hr-HR" sz="5000" b="1" i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ctr"/>
            <a:endParaRPr lang="hr-HR" sz="2000" b="1" i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ctr"/>
            <a:r>
              <a:rPr lang="sl-SI" sz="5000" b="1" i="1" dirty="0">
                <a:solidFill>
                  <a:schemeClr val="tx2">
                    <a:lumMod val="75000"/>
                  </a:schemeClr>
                </a:solidFill>
              </a:rPr>
              <a:t>Dobrodošli v </a:t>
            </a:r>
            <a:r>
              <a:rPr lang="sl-SI" sz="5000" b="1" i="1" dirty="0" smtClean="0">
                <a:solidFill>
                  <a:schemeClr val="tx2">
                    <a:lumMod val="75000"/>
                  </a:schemeClr>
                </a:solidFill>
              </a:rPr>
              <a:t>Zagrebu!</a:t>
            </a:r>
            <a:endParaRPr lang="hr-HR" sz="5000" b="1" i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hr-HR" sz="32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just"/>
            <a:endParaRPr lang="hr-HR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9" name="Slika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81" y="289543"/>
            <a:ext cx="1023660" cy="96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11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seta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2166</TotalTime>
  <Words>701</Words>
  <Application>Microsoft Office PowerPoint</Application>
  <PresentationFormat>Široki zaslon</PresentationFormat>
  <Paragraphs>100</Paragraphs>
  <Slides>12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12</vt:i4>
      </vt:variant>
    </vt:vector>
  </HeadingPairs>
  <TitlesOfParts>
    <vt:vector size="19" baseType="lpstr">
      <vt:lpstr>Arial</vt:lpstr>
      <vt:lpstr>Calibri</vt:lpstr>
      <vt:lpstr>Times New Roman</vt:lpstr>
      <vt:lpstr>Trebuchet MS</vt:lpstr>
      <vt:lpstr>Wingdings</vt:lpstr>
      <vt:lpstr>Wingdings 3</vt:lpstr>
      <vt:lpstr>Faseta</vt:lpstr>
      <vt:lpstr>  DRUŠTVO SPORTAŠA VETERANA I REKREATIVACA  (DSVR) KICK OFF MEETING ACTIVE IN SPORT AGAIN! </vt:lpstr>
      <vt:lpstr>  DRUŠTVO SPORTAŠA VETERANA I REKREATIVACA  (DSVR) </vt:lpstr>
      <vt:lpstr>DSVR</vt:lpstr>
      <vt:lpstr>OBJECTIVES OF DSVR</vt:lpstr>
      <vt:lpstr>OBJECTIVES OF INCLUSION IN SPORT - SPORTS ACTIVITIES - RESULTS</vt:lpstr>
      <vt:lpstr>ACTIVITIES OF DSVR</vt:lpstr>
      <vt:lpstr>COOPERATION OF DSVR AND OTHER INSTITUTIONS</vt:lpstr>
      <vt:lpstr>      </vt:lpstr>
      <vt:lpstr>SPORTS ACTIVITIES IN ZAGREB, CROATIA</vt:lpstr>
      <vt:lpstr>ERASMUS+ SPORT  Active in Sport Again!   </vt:lpstr>
      <vt:lpstr>PowerPointova prezentacija</vt:lpstr>
      <vt:lpstr>PowerPointova prezentacija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DRUŠTVO SPORTAŠA VETERANA I REKREATIVACA</dc:title>
  <dc:creator>Administrator</dc:creator>
  <cp:lastModifiedBy>Administrator</cp:lastModifiedBy>
  <cp:revision>186</cp:revision>
  <cp:lastPrinted>2020-02-12T11:24:44Z</cp:lastPrinted>
  <dcterms:created xsi:type="dcterms:W3CDTF">2016-10-15T14:45:15Z</dcterms:created>
  <dcterms:modified xsi:type="dcterms:W3CDTF">2020-03-11T07:50:14Z</dcterms:modified>
</cp:coreProperties>
</file>